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Calibri (MS) Bold" charset="1" panose="020F0702030404030204"/>
      <p:regular r:id="rId23"/>
    </p:embeddedFont>
    <p:embeddedFont>
      <p:font typeface="Canva Sans" charset="1" panose="020B0503030501040103"/>
      <p:regular r:id="rId24"/>
    </p:embeddedFont>
    <p:embeddedFont>
      <p:font typeface="Calibri (MS)" charset="1" panose="020F0502020204030204"/>
      <p:regular r:id="rId25"/>
    </p:embeddedFont>
    <p:embeddedFont>
      <p:font typeface="Lato Bold" charset="1" panose="020F0502020204030203"/>
      <p:regular r:id="rId26"/>
    </p:embeddedFont>
    <p:embeddedFont>
      <p:font typeface="Canva Sans Bold" charset="1" panose="020B08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03063" y="-4501350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54343" y="3164358"/>
            <a:ext cx="14178498" cy="3168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A CLOUD-NATIVE ARCHITECTURE FOR SCALABLE AND EFFICIENT LEARNING MANAGEMENT SYSTEMS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BF9F1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02" t="0" r="0" b="-14318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15367" y="3526843"/>
            <a:ext cx="16357170" cy="3870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Containerization:</a:t>
            </a:r>
          </a:p>
          <a:p>
            <a:pPr algn="l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Dockerize</a:t>
            </a: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 services ensure consistent deployments and efficient scaling.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Orchestration:</a:t>
            </a:r>
          </a:p>
          <a:p>
            <a:pPr algn="l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Kubernetes automates service scaling and management.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Testing Framework:</a:t>
            </a:r>
          </a:p>
          <a:p>
            <a:pPr algn="l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Multi-layered testing (unit, end-to-end) ensures system stability.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93248" y="696132"/>
            <a:ext cx="6444374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METHODOLOGY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2278" y="2484808"/>
            <a:ext cx="2309574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</a:t>
            </a:r>
            <a:r>
              <a:rPr lang="en-US" sz="3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02" t="0" r="0" b="-14318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142967"/>
            <a:ext cx="16235439" cy="4001067"/>
          </a:xfrm>
          <a:custGeom>
            <a:avLst/>
            <a:gdLst/>
            <a:ahLst/>
            <a:cxnLst/>
            <a:rect r="r" b="b" t="t" l="l"/>
            <a:pathLst>
              <a:path h="4001067" w="16235439">
                <a:moveTo>
                  <a:pt x="0" y="0"/>
                </a:moveTo>
                <a:lnTo>
                  <a:pt x="16235439" y="0"/>
                </a:lnTo>
                <a:lnTo>
                  <a:pt x="16235439" y="4001066"/>
                </a:lnTo>
                <a:lnTo>
                  <a:pt x="0" y="40010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411266" y="1104193"/>
            <a:ext cx="9465469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PERFORMANCE METRICS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8840835" y="-3312491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254086" y="670857"/>
            <a:ext cx="8010208" cy="1093470"/>
            <a:chOff x="0" y="0"/>
            <a:chExt cx="2109684" cy="2879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685" cy="287992"/>
            </a:xfrm>
            <a:custGeom>
              <a:avLst/>
              <a:gdLst/>
              <a:ahLst/>
              <a:cxnLst/>
              <a:rect r="r" b="b" t="t" l="l"/>
              <a:pathLst>
                <a:path h="287992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30002"/>
                  </a:lnTo>
                  <a:cubicBezTo>
                    <a:pt x="2109685" y="245382"/>
                    <a:pt x="2103575" y="260132"/>
                    <a:pt x="2092700" y="271007"/>
                  </a:cubicBezTo>
                  <a:cubicBezTo>
                    <a:pt x="2081824" y="281882"/>
                    <a:pt x="2067074" y="287992"/>
                    <a:pt x="2051694" y="287992"/>
                  </a:cubicBezTo>
                  <a:lnTo>
                    <a:pt x="57990" y="287992"/>
                  </a:lnTo>
                  <a:cubicBezTo>
                    <a:pt x="42610" y="287992"/>
                    <a:pt x="27860" y="281882"/>
                    <a:pt x="16985" y="271007"/>
                  </a:cubicBezTo>
                  <a:cubicBezTo>
                    <a:pt x="6110" y="260132"/>
                    <a:pt x="0" y="245382"/>
                    <a:pt x="0" y="23000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33350"/>
              <a:ext cx="2109684" cy="4213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32514">
            <a:off x="17534318" y="-411676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49525" y="3177616"/>
            <a:ext cx="8379285" cy="5047503"/>
            <a:chOff x="0" y="0"/>
            <a:chExt cx="2206890" cy="13293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06890" cy="1329383"/>
            </a:xfrm>
            <a:custGeom>
              <a:avLst/>
              <a:gdLst/>
              <a:ahLst/>
              <a:cxnLst/>
              <a:rect r="r" b="b" t="t" l="l"/>
              <a:pathLst>
                <a:path h="1329383" w="2206890">
                  <a:moveTo>
                    <a:pt x="18479" y="0"/>
                  </a:moveTo>
                  <a:lnTo>
                    <a:pt x="2188411" y="0"/>
                  </a:lnTo>
                  <a:cubicBezTo>
                    <a:pt x="2193312" y="0"/>
                    <a:pt x="2198012" y="1947"/>
                    <a:pt x="2201477" y="5412"/>
                  </a:cubicBezTo>
                  <a:cubicBezTo>
                    <a:pt x="2204943" y="8878"/>
                    <a:pt x="2206890" y="13578"/>
                    <a:pt x="2206890" y="18479"/>
                  </a:cubicBezTo>
                  <a:lnTo>
                    <a:pt x="2206890" y="1310905"/>
                  </a:lnTo>
                  <a:cubicBezTo>
                    <a:pt x="2206890" y="1321110"/>
                    <a:pt x="2198617" y="1329383"/>
                    <a:pt x="2188411" y="1329383"/>
                  </a:cubicBezTo>
                  <a:lnTo>
                    <a:pt x="18479" y="1329383"/>
                  </a:lnTo>
                  <a:cubicBezTo>
                    <a:pt x="8273" y="1329383"/>
                    <a:pt x="0" y="1321110"/>
                    <a:pt x="0" y="1310905"/>
                  </a:cubicBezTo>
                  <a:lnTo>
                    <a:pt x="0" y="18479"/>
                  </a:lnTo>
                  <a:cubicBezTo>
                    <a:pt x="0" y="8273"/>
                    <a:pt x="8273" y="0"/>
                    <a:pt x="1847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206890" cy="1367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925213" y="394632"/>
            <a:ext cx="6667955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8099" y="3489662"/>
            <a:ext cx="8062137" cy="421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true">
                <a:solidFill>
                  <a:srgbClr val="FFFBF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Improvements in Scalability: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Higher user support during peak times.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Faster deployment.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Lower costs through pay-as-you-go models.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9259191" y="3145452"/>
            <a:ext cx="8379285" cy="5047503"/>
            <a:chOff x="0" y="0"/>
            <a:chExt cx="2206890" cy="1329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06890" cy="1329383"/>
            </a:xfrm>
            <a:custGeom>
              <a:avLst/>
              <a:gdLst/>
              <a:ahLst/>
              <a:cxnLst/>
              <a:rect r="r" b="b" t="t" l="l"/>
              <a:pathLst>
                <a:path h="1329383" w="2206890">
                  <a:moveTo>
                    <a:pt x="18479" y="0"/>
                  </a:moveTo>
                  <a:lnTo>
                    <a:pt x="2188411" y="0"/>
                  </a:lnTo>
                  <a:cubicBezTo>
                    <a:pt x="2193312" y="0"/>
                    <a:pt x="2198012" y="1947"/>
                    <a:pt x="2201477" y="5412"/>
                  </a:cubicBezTo>
                  <a:cubicBezTo>
                    <a:pt x="2204943" y="8878"/>
                    <a:pt x="2206890" y="13578"/>
                    <a:pt x="2206890" y="18479"/>
                  </a:cubicBezTo>
                  <a:lnTo>
                    <a:pt x="2206890" y="1310905"/>
                  </a:lnTo>
                  <a:cubicBezTo>
                    <a:pt x="2206890" y="1321110"/>
                    <a:pt x="2198617" y="1329383"/>
                    <a:pt x="2188411" y="1329383"/>
                  </a:cubicBezTo>
                  <a:lnTo>
                    <a:pt x="18479" y="1329383"/>
                  </a:lnTo>
                  <a:cubicBezTo>
                    <a:pt x="8273" y="1329383"/>
                    <a:pt x="0" y="1321110"/>
                    <a:pt x="0" y="1310905"/>
                  </a:cubicBezTo>
                  <a:lnTo>
                    <a:pt x="0" y="18479"/>
                  </a:lnTo>
                  <a:cubicBezTo>
                    <a:pt x="0" y="8273"/>
                    <a:pt x="8273" y="0"/>
                    <a:pt x="1847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206890" cy="1367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514311" y="3489662"/>
            <a:ext cx="7744989" cy="294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Economic Benefits: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Reduced capital expenditures.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Pr</a:t>
            </a: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edictable operational costs.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6306896" y="-3169800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90200" y="7897072"/>
            <a:ext cx="6195600" cy="3384081"/>
          </a:xfrm>
          <a:custGeom>
            <a:avLst/>
            <a:gdLst/>
            <a:ahLst/>
            <a:cxnLst/>
            <a:rect r="r" b="b" t="t" l="l"/>
            <a:pathLst>
              <a:path h="3384081" w="6195600">
                <a:moveTo>
                  <a:pt x="0" y="0"/>
                </a:moveTo>
                <a:lnTo>
                  <a:pt x="6195600" y="0"/>
                </a:lnTo>
                <a:lnTo>
                  <a:pt x="6195600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126227" y="2526492"/>
            <a:ext cx="11461476" cy="2961051"/>
            <a:chOff x="0" y="0"/>
            <a:chExt cx="3018660" cy="77986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18660" cy="779865"/>
            </a:xfrm>
            <a:custGeom>
              <a:avLst/>
              <a:gdLst/>
              <a:ahLst/>
              <a:cxnLst/>
              <a:rect r="r" b="b" t="t" l="l"/>
              <a:pathLst>
                <a:path h="779865" w="3018660">
                  <a:moveTo>
                    <a:pt x="13509" y="0"/>
                  </a:moveTo>
                  <a:lnTo>
                    <a:pt x="3005151" y="0"/>
                  </a:lnTo>
                  <a:cubicBezTo>
                    <a:pt x="3008734" y="0"/>
                    <a:pt x="3012170" y="1423"/>
                    <a:pt x="3014704" y="3957"/>
                  </a:cubicBezTo>
                  <a:cubicBezTo>
                    <a:pt x="3017237" y="6490"/>
                    <a:pt x="3018660" y="9927"/>
                    <a:pt x="3018660" y="13509"/>
                  </a:cubicBezTo>
                  <a:lnTo>
                    <a:pt x="3018660" y="766356"/>
                  </a:lnTo>
                  <a:cubicBezTo>
                    <a:pt x="3018660" y="773817"/>
                    <a:pt x="3012612" y="779865"/>
                    <a:pt x="3005151" y="779865"/>
                  </a:cubicBezTo>
                  <a:lnTo>
                    <a:pt x="13509" y="779865"/>
                  </a:lnTo>
                  <a:cubicBezTo>
                    <a:pt x="9927" y="779865"/>
                    <a:pt x="6490" y="778442"/>
                    <a:pt x="3957" y="775908"/>
                  </a:cubicBezTo>
                  <a:cubicBezTo>
                    <a:pt x="1423" y="773375"/>
                    <a:pt x="0" y="769939"/>
                    <a:pt x="0" y="766356"/>
                  </a:cubicBezTo>
                  <a:lnTo>
                    <a:pt x="0" y="13509"/>
                  </a:lnTo>
                  <a:cubicBezTo>
                    <a:pt x="0" y="9927"/>
                    <a:pt x="1423" y="6490"/>
                    <a:pt x="3957" y="3957"/>
                  </a:cubicBezTo>
                  <a:cubicBezTo>
                    <a:pt x="6490" y="1423"/>
                    <a:pt x="9927" y="0"/>
                    <a:pt x="1350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018660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126227" y="6202431"/>
            <a:ext cx="11461476" cy="2737606"/>
            <a:chOff x="0" y="0"/>
            <a:chExt cx="3018660" cy="72101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18660" cy="721016"/>
            </a:xfrm>
            <a:custGeom>
              <a:avLst/>
              <a:gdLst/>
              <a:ahLst/>
              <a:cxnLst/>
              <a:rect r="r" b="b" t="t" l="l"/>
              <a:pathLst>
                <a:path h="721016" w="3018660">
                  <a:moveTo>
                    <a:pt x="13509" y="0"/>
                  </a:moveTo>
                  <a:lnTo>
                    <a:pt x="3005151" y="0"/>
                  </a:lnTo>
                  <a:cubicBezTo>
                    <a:pt x="3008734" y="0"/>
                    <a:pt x="3012170" y="1423"/>
                    <a:pt x="3014704" y="3957"/>
                  </a:cubicBezTo>
                  <a:cubicBezTo>
                    <a:pt x="3017237" y="6490"/>
                    <a:pt x="3018660" y="9927"/>
                    <a:pt x="3018660" y="13509"/>
                  </a:cubicBezTo>
                  <a:lnTo>
                    <a:pt x="3018660" y="707506"/>
                  </a:lnTo>
                  <a:cubicBezTo>
                    <a:pt x="3018660" y="714967"/>
                    <a:pt x="3012612" y="721016"/>
                    <a:pt x="3005151" y="721016"/>
                  </a:cubicBezTo>
                  <a:lnTo>
                    <a:pt x="13509" y="721016"/>
                  </a:lnTo>
                  <a:cubicBezTo>
                    <a:pt x="9927" y="721016"/>
                    <a:pt x="6490" y="719592"/>
                    <a:pt x="3957" y="717059"/>
                  </a:cubicBezTo>
                  <a:cubicBezTo>
                    <a:pt x="1423" y="714525"/>
                    <a:pt x="0" y="711089"/>
                    <a:pt x="0" y="707506"/>
                  </a:cubicBezTo>
                  <a:lnTo>
                    <a:pt x="0" y="13509"/>
                  </a:lnTo>
                  <a:cubicBezTo>
                    <a:pt x="0" y="9927"/>
                    <a:pt x="1423" y="6490"/>
                    <a:pt x="3957" y="3957"/>
                  </a:cubicBezTo>
                  <a:cubicBezTo>
                    <a:pt x="6490" y="1423"/>
                    <a:pt x="9927" y="0"/>
                    <a:pt x="1350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18660" cy="7591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922917" y="690283"/>
            <a:ext cx="9237174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7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DISCUSSION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27920" y="2676398"/>
            <a:ext cx="10650152" cy="259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Technological Impact: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Accelerated innovation and seamless AI integration.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Improved data-driven decision-making in education.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3527920" y="6354575"/>
            <a:ext cx="10133302" cy="259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Limitations: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High initial migration costs.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Vendor lock-in with cloud providers.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74626" y="378290"/>
            <a:ext cx="15338748" cy="1348192"/>
            <a:chOff x="0" y="0"/>
            <a:chExt cx="4039835" cy="3550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39835" cy="355079"/>
            </a:xfrm>
            <a:custGeom>
              <a:avLst/>
              <a:gdLst/>
              <a:ahLst/>
              <a:cxnLst/>
              <a:rect r="r" b="b" t="t" l="l"/>
              <a:pathLst>
                <a:path h="355079" w="4039835">
                  <a:moveTo>
                    <a:pt x="30284" y="0"/>
                  </a:moveTo>
                  <a:lnTo>
                    <a:pt x="4009551" y="0"/>
                  </a:lnTo>
                  <a:cubicBezTo>
                    <a:pt x="4026276" y="0"/>
                    <a:pt x="4039835" y="13559"/>
                    <a:pt x="4039835" y="30284"/>
                  </a:cubicBezTo>
                  <a:lnTo>
                    <a:pt x="4039835" y="324796"/>
                  </a:lnTo>
                  <a:cubicBezTo>
                    <a:pt x="4039835" y="341521"/>
                    <a:pt x="4026276" y="355079"/>
                    <a:pt x="4009551" y="355079"/>
                  </a:cubicBezTo>
                  <a:lnTo>
                    <a:pt x="30284" y="355079"/>
                  </a:lnTo>
                  <a:cubicBezTo>
                    <a:pt x="13559" y="355079"/>
                    <a:pt x="0" y="341521"/>
                    <a:pt x="0" y="324796"/>
                  </a:cubicBezTo>
                  <a:lnTo>
                    <a:pt x="0" y="30284"/>
                  </a:lnTo>
                  <a:cubicBezTo>
                    <a:pt x="0" y="13559"/>
                    <a:pt x="13559" y="0"/>
                    <a:pt x="302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039835" cy="393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-8715777" y="-2975887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410612">
            <a:off x="16196426" y="6039733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69715" y="2279057"/>
            <a:ext cx="14743658" cy="7700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Cloud-native architectures offer enhanced scalability, flexibility, and efficiency.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Significant improvements in response time, user capacity, and cost optimization.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Pay-as-you-go models reduce upfront costs and ensure sustainable resource allocation.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Achieving near-perfect system uptime (99.99%) ensures uninterrupted learning experiences.</a:t>
            </a:r>
          </a:p>
          <a:p>
            <a:pPr algn="l">
              <a:lnSpc>
                <a:spcPts val="504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192742" y="468105"/>
            <a:ext cx="6497605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223014">
            <a:off x="16744911" y="2236855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84131">
            <a:off x="-1026476" y="8680413"/>
            <a:ext cx="7315200" cy="1828800"/>
          </a:xfrm>
          <a:custGeom>
            <a:avLst/>
            <a:gdLst/>
            <a:ahLst/>
            <a:cxnLst/>
            <a:rect r="r" b="b" t="t" l="l"/>
            <a:pathLst>
              <a:path h="1828800" w="7315200">
                <a:moveTo>
                  <a:pt x="0" y="0"/>
                </a:moveTo>
                <a:lnTo>
                  <a:pt x="7315200" y="0"/>
                </a:lnTo>
                <a:lnTo>
                  <a:pt x="73152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99715" y="2717372"/>
            <a:ext cx="9411880" cy="514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Advanced AI and adaptive learning pathways.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Enhanced security protocols.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Interoperability between LMS systems.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Long-term cost sustainability.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362498" y="952500"/>
            <a:ext cx="12027876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FUTURE RESEARCH DIRECTIONS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1821674" y="-4097082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11724249" y="1796953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66266" y="1930849"/>
            <a:ext cx="14026604" cy="698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M. Brown and R. Johnson, "Cloud Computing in Higher Education: Transformative Architectural Approaches," International Journal of Educational Technology, vol. 45, no. 3, pp. 112-129, Sep. 2022.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S. Chen, L. Wang, and J. Zhang, "Microservices Architecture for Scalable Learning Management Systems," IEEE Transactions on Learning Technologies, vol. 15, no. 2, pp. 245-260, Jun. 2021.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A. Kumar and P. Sharma, "Performance Analysis of Cloud-Native Educational Platforms," ACMDigital Education Review, vol. 38, no. 4, pp. 76-92, Dec. 2022.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R. Thompson, "Distributed Computing Principles in Educational Technology," Journal of Cloud Computing and Education, vol. 22, no. 1, pp. 33-47, Mar. 2023. Page 8 of 9 Optimizing Educational Technology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E. Rodriguez and K. Lee, "Security Protocols in Cloud-Based Learning Management Systems," International Cybersecurity in Education Journal, vol. 19, no. 3, pp. 201-218, Nov. 2022.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OpenAI. (2024). ChatGPT [Large language model]. https://chatgpt.com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00987" y="606873"/>
            <a:ext cx="6018468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REFERENCES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</p:spTree>
  </p:cSld>
  <p:clrMapOvr>
    <a:masterClrMapping/>
  </p:clrMapOvr>
  <p:transition spd="slow">
    <p:push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100837">
            <a:off x="10141427" y="673288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100899" y="-5339883"/>
            <a:ext cx="6802775" cy="8229600"/>
          </a:xfrm>
          <a:custGeom>
            <a:avLst/>
            <a:gdLst/>
            <a:ahLst/>
            <a:cxnLst/>
            <a:rect r="r" b="b" t="t" l="l"/>
            <a:pathLst>
              <a:path h="8229600" w="6802775">
                <a:moveTo>
                  <a:pt x="0" y="0"/>
                </a:moveTo>
                <a:lnTo>
                  <a:pt x="6802776" y="0"/>
                </a:lnTo>
                <a:lnTo>
                  <a:pt x="68027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38261" y="3860745"/>
            <a:ext cx="9871764" cy="2467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09"/>
              </a:lnSpc>
            </a:pPr>
            <a:r>
              <a:rPr lang="en-US" sz="15008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THANK YOU</a:t>
            </a:r>
            <a:r>
              <a:rPr lang="en-US" sz="15008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BF9F1"/>
                </a:solidFill>
                <a:latin typeface="Canva Sans"/>
                <a:ea typeface="Canva Sans"/>
                <a:cs typeface="Canva Sans"/>
                <a:sym typeface="Canva Sans"/>
              </a:rPr>
              <a:t>17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0261" y="5414598"/>
            <a:ext cx="3387034" cy="3843702"/>
            <a:chOff x="0" y="0"/>
            <a:chExt cx="1111545" cy="1261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11545" cy="1261412"/>
            </a:xfrm>
            <a:custGeom>
              <a:avLst/>
              <a:gdLst/>
              <a:ahLst/>
              <a:cxnLst/>
              <a:rect r="r" b="b" t="t" l="l"/>
              <a:pathLst>
                <a:path h="1261412" w="1111545">
                  <a:moveTo>
                    <a:pt x="0" y="0"/>
                  </a:moveTo>
                  <a:lnTo>
                    <a:pt x="1111545" y="0"/>
                  </a:lnTo>
                  <a:lnTo>
                    <a:pt x="1111545" y="1261412"/>
                  </a:lnTo>
                  <a:lnTo>
                    <a:pt x="0" y="1261412"/>
                  </a:lnTo>
                  <a:close/>
                </a:path>
              </a:pathLst>
            </a:custGeom>
            <a:solidFill>
              <a:srgbClr val="54545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85725"/>
              <a:ext cx="1111545" cy="13471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713030" y="4361169"/>
            <a:ext cx="2261496" cy="2252662"/>
            <a:chOff x="0" y="0"/>
            <a:chExt cx="6502400" cy="647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t="-16665" r="223" b="-16665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416877" y="5384923"/>
            <a:ext cx="3291621" cy="3873377"/>
            <a:chOff x="0" y="0"/>
            <a:chExt cx="1111545" cy="13079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11545" cy="1307998"/>
            </a:xfrm>
            <a:custGeom>
              <a:avLst/>
              <a:gdLst/>
              <a:ahLst/>
              <a:cxnLst/>
              <a:rect r="r" b="b" t="t" l="l"/>
              <a:pathLst>
                <a:path h="1307998" w="1111545">
                  <a:moveTo>
                    <a:pt x="0" y="0"/>
                  </a:moveTo>
                  <a:lnTo>
                    <a:pt x="1111545" y="0"/>
                  </a:lnTo>
                  <a:lnTo>
                    <a:pt x="1111545" y="1307998"/>
                  </a:lnTo>
                  <a:lnTo>
                    <a:pt x="0" y="1307998"/>
                  </a:lnTo>
                  <a:close/>
                </a:path>
              </a:pathLst>
            </a:custGeom>
            <a:solidFill>
              <a:srgbClr val="545454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1111545" cy="13937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963793" y="4361169"/>
            <a:ext cx="2197790" cy="2189204"/>
            <a:chOff x="0" y="0"/>
            <a:chExt cx="6502400" cy="647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t="0" r="223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732732" y="5448424"/>
            <a:ext cx="3291621" cy="3809876"/>
            <a:chOff x="0" y="0"/>
            <a:chExt cx="1111545" cy="128655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11545" cy="1286554"/>
            </a:xfrm>
            <a:custGeom>
              <a:avLst/>
              <a:gdLst/>
              <a:ahLst/>
              <a:cxnLst/>
              <a:rect r="r" b="b" t="t" l="l"/>
              <a:pathLst>
                <a:path h="1286554" w="1111545">
                  <a:moveTo>
                    <a:pt x="0" y="0"/>
                  </a:moveTo>
                  <a:lnTo>
                    <a:pt x="1111545" y="0"/>
                  </a:lnTo>
                  <a:lnTo>
                    <a:pt x="1111545" y="1286554"/>
                  </a:lnTo>
                  <a:lnTo>
                    <a:pt x="0" y="1286554"/>
                  </a:lnTo>
                  <a:close/>
                </a:path>
              </a:pathLst>
            </a:custGeom>
            <a:solidFill>
              <a:srgbClr val="545454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1111545" cy="1372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0322387" y="4424670"/>
            <a:ext cx="2197790" cy="2189204"/>
            <a:chOff x="0" y="0"/>
            <a:chExt cx="6502400" cy="6477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-16746" r="223" b="-16746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862552" y="5448424"/>
            <a:ext cx="3291621" cy="3809876"/>
            <a:chOff x="0" y="0"/>
            <a:chExt cx="1111545" cy="128655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11545" cy="1286554"/>
            </a:xfrm>
            <a:custGeom>
              <a:avLst/>
              <a:gdLst/>
              <a:ahLst/>
              <a:cxnLst/>
              <a:rect r="r" b="b" t="t" l="l"/>
              <a:pathLst>
                <a:path h="1286554" w="1111545">
                  <a:moveTo>
                    <a:pt x="0" y="0"/>
                  </a:moveTo>
                  <a:lnTo>
                    <a:pt x="1111545" y="0"/>
                  </a:lnTo>
                  <a:lnTo>
                    <a:pt x="1111545" y="1286554"/>
                  </a:lnTo>
                  <a:lnTo>
                    <a:pt x="0" y="1286554"/>
                  </a:lnTo>
                  <a:close/>
                </a:path>
              </a:pathLst>
            </a:custGeom>
            <a:solidFill>
              <a:srgbClr val="545454"/>
            </a:soli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85725"/>
              <a:ext cx="1111545" cy="1372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14409468" y="4424670"/>
            <a:ext cx="2197790" cy="2189204"/>
            <a:chOff x="0" y="0"/>
            <a:chExt cx="6502400" cy="6477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24903" t="-41904" r="-25736" b="-59846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343797" y="964914"/>
            <a:ext cx="13617940" cy="1809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247"/>
              </a:lnSpc>
              <a:spcBef>
                <a:spcPct val="0"/>
              </a:spcBef>
            </a:pPr>
            <a:r>
              <a:rPr lang="en-US" b="true" sz="9600" spc="94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MEET OUR TEAM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31220" y="6858037"/>
            <a:ext cx="29130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Shariful Islam Sajib Sarker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14156" y="7761287"/>
            <a:ext cx="2421650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ID: 2125051016 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14156" y="8168066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Batch: 50     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31220" y="8578559"/>
            <a:ext cx="2023506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Section: 7A 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719508" y="6747783"/>
            <a:ext cx="2831010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Kamrul Huda Sattari Saad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850824" y="7673421"/>
            <a:ext cx="2353432" cy="387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ID: 2125051041  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005777" y="6859116"/>
            <a:ext cx="2831010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 Kamrun Nahar Mitu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086376" y="7673421"/>
            <a:ext cx="2353432" cy="387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ID: 2125051019 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135598" y="6859116"/>
            <a:ext cx="2831010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Md Tajbeer Ahamed Rimon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850824" y="8111453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Batch: 50     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086376" y="8111453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Batch: 50      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005777" y="8578559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Section: 7A  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4405477" y="7647327"/>
            <a:ext cx="2353432" cy="387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273" spc="113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ID: 2125051007  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374386" y="8111453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Batch: 50      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850824" y="8578559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Section: 7A  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4319752" y="8594970"/>
            <a:ext cx="1923447" cy="40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sz="2339" spc="116">
                <a:solidFill>
                  <a:srgbClr val="FFFBFB"/>
                </a:solidFill>
                <a:latin typeface="Calibri (MS)"/>
                <a:ea typeface="Calibri (MS)"/>
                <a:cs typeface="Calibri (MS)"/>
                <a:sym typeface="Calibri (MS)"/>
              </a:rPr>
              <a:t>Section: 7A  </a:t>
            </a:r>
          </a:p>
        </p:txBody>
      </p:sp>
      <p:sp>
        <p:nvSpPr>
          <p:cNvPr name="Freeform 43" id="43"/>
          <p:cNvSpPr/>
          <p:nvPr/>
        </p:nvSpPr>
        <p:spPr>
          <a:xfrm flipH="false" flipV="false" rot="0">
            <a:off x="-2702526" y="-840460"/>
            <a:ext cx="5405053" cy="3182329"/>
          </a:xfrm>
          <a:custGeom>
            <a:avLst/>
            <a:gdLst/>
            <a:ahLst/>
            <a:cxnLst/>
            <a:rect r="r" b="b" t="t" l="l"/>
            <a:pathLst>
              <a:path h="3182329" w="5405053">
                <a:moveTo>
                  <a:pt x="0" y="0"/>
                </a:moveTo>
                <a:lnTo>
                  <a:pt x="5405052" y="0"/>
                </a:lnTo>
                <a:lnTo>
                  <a:pt x="5405052" y="3182329"/>
                </a:lnTo>
                <a:lnTo>
                  <a:pt x="0" y="31823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302" t="0" r="0" b="-143185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true" rot="-1542318">
            <a:off x="12921859" y="-5357284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76449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25985" y="1185162"/>
            <a:ext cx="7273915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TODAY'S AGENDA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24052" y="3849170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5526" y="39348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24052" y="4987945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Background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5526" y="50736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24052" y="6124595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5526" y="62103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24052" y="7261245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Research Objectives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25526" y="73469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24052" y="8397896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Literature Review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5526" y="8483621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21293" y="3850233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Methodology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22767" y="3935958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21293" y="4989008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Results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22767" y="507473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7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21293" y="6125658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Discussion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922767" y="621138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8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21293" y="7262308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Conclusion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922767" y="734803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621293" y="8398958"/>
            <a:ext cx="544164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References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922767" y="848468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10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74119" y="-1765085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4" id="4"/>
          <p:cNvSpPr/>
          <p:nvPr/>
        </p:nvSpPr>
        <p:spPr>
          <a:xfrm flipH="true" flipV="false" rot="6626729">
            <a:off x="-9392625" y="1884849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41938" y="947446"/>
            <a:ext cx="14384822" cy="7574469"/>
            <a:chOff x="0" y="0"/>
            <a:chExt cx="3788595" cy="19949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88595" cy="1994922"/>
            </a:xfrm>
            <a:custGeom>
              <a:avLst/>
              <a:gdLst/>
              <a:ahLst/>
              <a:cxnLst/>
              <a:rect r="r" b="b" t="t" l="l"/>
              <a:pathLst>
                <a:path h="1994922" w="3788595">
                  <a:moveTo>
                    <a:pt x="10764" y="0"/>
                  </a:moveTo>
                  <a:lnTo>
                    <a:pt x="3777831" y="0"/>
                  </a:lnTo>
                  <a:cubicBezTo>
                    <a:pt x="3780686" y="0"/>
                    <a:pt x="3783424" y="1134"/>
                    <a:pt x="3785443" y="3153"/>
                  </a:cubicBezTo>
                  <a:cubicBezTo>
                    <a:pt x="3787461" y="5171"/>
                    <a:pt x="3788595" y="7909"/>
                    <a:pt x="3788595" y="10764"/>
                  </a:cubicBezTo>
                  <a:lnTo>
                    <a:pt x="3788595" y="1984158"/>
                  </a:lnTo>
                  <a:cubicBezTo>
                    <a:pt x="3788595" y="1990103"/>
                    <a:pt x="3783776" y="1994922"/>
                    <a:pt x="3777831" y="1994922"/>
                  </a:cubicBezTo>
                  <a:lnTo>
                    <a:pt x="10764" y="1994922"/>
                  </a:lnTo>
                  <a:cubicBezTo>
                    <a:pt x="7909" y="1994922"/>
                    <a:pt x="5171" y="1993788"/>
                    <a:pt x="3153" y="1991769"/>
                  </a:cubicBezTo>
                  <a:cubicBezTo>
                    <a:pt x="1134" y="1989750"/>
                    <a:pt x="0" y="1987013"/>
                    <a:pt x="0" y="1984158"/>
                  </a:cubicBezTo>
                  <a:lnTo>
                    <a:pt x="0" y="10764"/>
                  </a:lnTo>
                  <a:cubicBezTo>
                    <a:pt x="0" y="4819"/>
                    <a:pt x="4819" y="0"/>
                    <a:pt x="10764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788595" cy="20330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548856" y="3035515"/>
            <a:ext cx="12103209" cy="449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Topic:</a:t>
            </a: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Digital transformation of education and its challenges.</a:t>
            </a:r>
          </a:p>
          <a:p>
            <a:pPr algn="just" marL="777240" indent="-388620" lvl="1">
              <a:lnSpc>
                <a:spcPts val="720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Focus: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Importance of Learning Management Systems (LMS).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Existing LMS limitations in scalability, cost-efficiency, and integration.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986149" y="1428011"/>
            <a:ext cx="8043479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886744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022696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022696" y="444811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22696" y="7735887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435729">
            <a:off x="-5002827" y="-5397666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468477" y="1301712"/>
            <a:ext cx="7331678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Key Challenges: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73810" y="2493433"/>
            <a:ext cx="10587474" cy="6423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Architectural rigidity and limited scalability.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High costs and operational inefficiencies.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Lack of integration with modern technologies like AI.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User experience issues.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Security vulnerabilities.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55151" y="3786721"/>
            <a:ext cx="4330009" cy="216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RESEARCH PROBLEM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435729">
            <a:off x="-6051153" y="635961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49161" y="2642759"/>
            <a:ext cx="12214222" cy="6423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Analyze current LMS limitations.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Propose a cloud-native architectural solution.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Highlight performance and efficiency improvements.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Evaluate economic and technological advantages.</a:t>
            </a:r>
          </a:p>
          <a:p>
            <a:pPr algn="l">
              <a:lnSpc>
                <a:spcPts val="5040"/>
              </a:lnSpc>
            </a:pP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 a replicable model for digital learning infrastructure.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806196" y="652179"/>
            <a:ext cx="9200383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RESEARCH OBJECTIVES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8719700" y="-3945869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5907254" y="-46731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45282" y="4143226"/>
            <a:ext cx="5492769" cy="4981172"/>
            <a:chOff x="0" y="0"/>
            <a:chExt cx="1446655" cy="13119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46655" cy="1311914"/>
            </a:xfrm>
            <a:custGeom>
              <a:avLst/>
              <a:gdLst/>
              <a:ahLst/>
              <a:cxnLst/>
              <a:rect r="r" b="b" t="t" l="l"/>
              <a:pathLst>
                <a:path h="1311914" w="1446655">
                  <a:moveTo>
                    <a:pt x="28189" y="0"/>
                  </a:moveTo>
                  <a:lnTo>
                    <a:pt x="1418466" y="0"/>
                  </a:lnTo>
                  <a:cubicBezTo>
                    <a:pt x="1425942" y="0"/>
                    <a:pt x="1433112" y="2970"/>
                    <a:pt x="1438399" y="8257"/>
                  </a:cubicBezTo>
                  <a:cubicBezTo>
                    <a:pt x="1443685" y="13543"/>
                    <a:pt x="1446655" y="20713"/>
                    <a:pt x="1446655" y="28189"/>
                  </a:cubicBezTo>
                  <a:lnTo>
                    <a:pt x="1446655" y="1283724"/>
                  </a:lnTo>
                  <a:cubicBezTo>
                    <a:pt x="1446655" y="1291201"/>
                    <a:pt x="1443685" y="1298371"/>
                    <a:pt x="1438399" y="1303657"/>
                  </a:cubicBezTo>
                  <a:cubicBezTo>
                    <a:pt x="1433112" y="1308944"/>
                    <a:pt x="1425942" y="1311914"/>
                    <a:pt x="1418466" y="1311914"/>
                  </a:cubicBezTo>
                  <a:lnTo>
                    <a:pt x="28189" y="1311914"/>
                  </a:lnTo>
                  <a:cubicBezTo>
                    <a:pt x="20713" y="1311914"/>
                    <a:pt x="13543" y="1308944"/>
                    <a:pt x="8257" y="1303657"/>
                  </a:cubicBezTo>
                  <a:cubicBezTo>
                    <a:pt x="2970" y="1298371"/>
                    <a:pt x="0" y="1291201"/>
                    <a:pt x="0" y="1283724"/>
                  </a:cubicBezTo>
                  <a:lnTo>
                    <a:pt x="0" y="28189"/>
                  </a:lnTo>
                  <a:cubicBezTo>
                    <a:pt x="0" y="20713"/>
                    <a:pt x="2970" y="13543"/>
                    <a:pt x="8257" y="8257"/>
                  </a:cubicBezTo>
                  <a:cubicBezTo>
                    <a:pt x="13543" y="2970"/>
                    <a:pt x="20713" y="0"/>
                    <a:pt x="28189" y="0"/>
                  </a:cubicBezTo>
                  <a:close/>
                </a:path>
              </a:pathLst>
            </a:custGeom>
            <a:solidFill>
              <a:srgbClr val="545454">
                <a:alpha val="40784"/>
              </a:srgbClr>
            </a:solidFill>
            <a:ln w="38100" cap="sq">
              <a:solidFill>
                <a:srgbClr val="E5E1DA">
                  <a:alpha val="40784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14300"/>
              <a:ext cx="1446655" cy="14262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8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4777" y="4412405"/>
            <a:ext cx="4806575" cy="594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2000s: Integrated Platforms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9170" y="5506922"/>
            <a:ext cx="4733925" cy="396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initiate content management and user authentication.</a:t>
            </a:r>
          </a:p>
          <a:p>
            <a:pPr algn="l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Monolithic architectures with scaling challenges.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930155" y="494560"/>
            <a:ext cx="8145282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LITERATURE REVIEW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412377" y="4143226"/>
            <a:ext cx="5358881" cy="4981172"/>
            <a:chOff x="0" y="0"/>
            <a:chExt cx="1411393" cy="13119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11393" cy="1311914"/>
            </a:xfrm>
            <a:custGeom>
              <a:avLst/>
              <a:gdLst/>
              <a:ahLst/>
              <a:cxnLst/>
              <a:rect r="r" b="b" t="t" l="l"/>
              <a:pathLst>
                <a:path h="1311914" w="1411393">
                  <a:moveTo>
                    <a:pt x="28894" y="0"/>
                  </a:moveTo>
                  <a:lnTo>
                    <a:pt x="1382499" y="0"/>
                  </a:lnTo>
                  <a:cubicBezTo>
                    <a:pt x="1398456" y="0"/>
                    <a:pt x="1411393" y="12936"/>
                    <a:pt x="1411393" y="28894"/>
                  </a:cubicBezTo>
                  <a:lnTo>
                    <a:pt x="1411393" y="1283020"/>
                  </a:lnTo>
                  <a:cubicBezTo>
                    <a:pt x="1411393" y="1298977"/>
                    <a:pt x="1398456" y="1311914"/>
                    <a:pt x="1382499" y="1311914"/>
                  </a:cubicBezTo>
                  <a:lnTo>
                    <a:pt x="28894" y="1311914"/>
                  </a:lnTo>
                  <a:cubicBezTo>
                    <a:pt x="12936" y="1311914"/>
                    <a:pt x="0" y="1298977"/>
                    <a:pt x="0" y="1283020"/>
                  </a:cubicBezTo>
                  <a:lnTo>
                    <a:pt x="0" y="28894"/>
                  </a:lnTo>
                  <a:cubicBezTo>
                    <a:pt x="0" y="12936"/>
                    <a:pt x="12936" y="0"/>
                    <a:pt x="28894" y="0"/>
                  </a:cubicBezTo>
                  <a:close/>
                </a:path>
              </a:pathLst>
            </a:custGeom>
            <a:solidFill>
              <a:srgbClr val="545454">
                <a:alpha val="40784"/>
              </a:srgbClr>
            </a:solidFill>
            <a:ln w="38100" cap="sq">
              <a:solidFill>
                <a:srgbClr val="E5E1DA">
                  <a:alpha val="40784"/>
                </a:srgbClr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1411393" cy="14262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8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824145" y="4412405"/>
            <a:ext cx="4357303" cy="594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2010s: Cloud-Initiated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47522" y="5506922"/>
            <a:ext cx="4733925" cy="2842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Initial cloud integration and mobile accessibility.</a:t>
            </a:r>
          </a:p>
          <a:p>
            <a:pPr algn="l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Vendor-locked solutions with partial scalability.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2045584" y="4143226"/>
            <a:ext cx="5500517" cy="4981172"/>
            <a:chOff x="0" y="0"/>
            <a:chExt cx="1448696" cy="131191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48696" cy="1311914"/>
            </a:xfrm>
            <a:custGeom>
              <a:avLst/>
              <a:gdLst/>
              <a:ahLst/>
              <a:cxnLst/>
              <a:rect r="r" b="b" t="t" l="l"/>
              <a:pathLst>
                <a:path h="1311914" w="1448696">
                  <a:moveTo>
                    <a:pt x="28150" y="0"/>
                  </a:moveTo>
                  <a:lnTo>
                    <a:pt x="1420546" y="0"/>
                  </a:lnTo>
                  <a:cubicBezTo>
                    <a:pt x="1436093" y="0"/>
                    <a:pt x="1448696" y="12603"/>
                    <a:pt x="1448696" y="28150"/>
                  </a:cubicBezTo>
                  <a:lnTo>
                    <a:pt x="1448696" y="1283764"/>
                  </a:lnTo>
                  <a:cubicBezTo>
                    <a:pt x="1448696" y="1299311"/>
                    <a:pt x="1436093" y="1311914"/>
                    <a:pt x="1420546" y="1311914"/>
                  </a:cubicBezTo>
                  <a:lnTo>
                    <a:pt x="28150" y="1311914"/>
                  </a:lnTo>
                  <a:cubicBezTo>
                    <a:pt x="12603" y="1311914"/>
                    <a:pt x="0" y="1299311"/>
                    <a:pt x="0" y="1283764"/>
                  </a:cubicBezTo>
                  <a:lnTo>
                    <a:pt x="0" y="28150"/>
                  </a:lnTo>
                  <a:cubicBezTo>
                    <a:pt x="0" y="12603"/>
                    <a:pt x="12603" y="0"/>
                    <a:pt x="28150" y="0"/>
                  </a:cubicBezTo>
                  <a:close/>
                </a:path>
              </a:pathLst>
            </a:custGeom>
            <a:solidFill>
              <a:srgbClr val="545454">
                <a:alpha val="40784"/>
              </a:srgbClr>
            </a:solidFill>
            <a:ln w="38100" cap="sq">
              <a:solidFill>
                <a:srgbClr val="E5E1DA">
                  <a:alpha val="40784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114300"/>
              <a:ext cx="1448696" cy="14262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8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2351044" y="4412405"/>
            <a:ext cx="4908256" cy="594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2020s: Cloud-Native system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09408" y="5506922"/>
            <a:ext cx="4733593" cy="3404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Microservices and AI-driven platforms.</a:t>
            </a:r>
          </a:p>
          <a:p>
            <a:pPr algn="l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>
                <a:solidFill>
                  <a:srgbClr val="E5E1DA"/>
                </a:solidFill>
                <a:latin typeface="Calibri (MS)"/>
                <a:ea typeface="Calibri (MS)"/>
                <a:cs typeface="Calibri (MS)"/>
                <a:sym typeface="Calibri (MS)"/>
              </a:rPr>
              <a:t>Real-time collaboration tools with adaptive learning.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739826" y="2795430"/>
            <a:ext cx="5091526" cy="5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6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EVOLUTION OF LMS: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5845371" y="8178027"/>
            <a:ext cx="6000992" cy="8229600"/>
          </a:xfrm>
          <a:custGeom>
            <a:avLst/>
            <a:gdLst/>
            <a:ahLst/>
            <a:cxnLst/>
            <a:rect r="r" b="b" t="t" l="l"/>
            <a:pathLst>
              <a:path h="8229600" w="6000992">
                <a:moveTo>
                  <a:pt x="0" y="0"/>
                </a:moveTo>
                <a:lnTo>
                  <a:pt x="6000992" y="0"/>
                </a:lnTo>
                <a:lnTo>
                  <a:pt x="600099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99776" y="4262385"/>
            <a:ext cx="13058508" cy="3232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Benefits of Clou</a:t>
            </a:r>
            <a:r>
              <a:rPr lang="en-US" b="true" sz="3600" strike="noStrike" u="non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 Computing: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strike="noStrike" u="none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On-demand resources reduce infrastructure costs.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strike="noStrike" u="none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Scalable architecture to handle dynamic educational demands.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strike="noStrike" u="none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Flexibility to integrate emerging technologies.</a:t>
            </a:r>
          </a:p>
          <a:p>
            <a:pPr algn="l" marL="0" indent="0" lvl="0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1844705">
            <a:off x="-1757824" y="9236487"/>
            <a:ext cx="7315200" cy="1828800"/>
          </a:xfrm>
          <a:custGeom>
            <a:avLst/>
            <a:gdLst/>
            <a:ahLst/>
            <a:cxnLst/>
            <a:rect r="r" b="b" t="t" l="l"/>
            <a:pathLst>
              <a:path h="1828800" w="7315200">
                <a:moveTo>
                  <a:pt x="0" y="0"/>
                </a:moveTo>
                <a:lnTo>
                  <a:pt x="7315200" y="0"/>
                </a:lnTo>
                <a:lnTo>
                  <a:pt x="73152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17924" y="782763"/>
            <a:ext cx="13827307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7200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CLOUD COMPUTING IN EDUCATION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99776" y="2551919"/>
            <a:ext cx="16034217" cy="1318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FBF9F1"/>
                </a:solidFill>
                <a:latin typeface="Calibri (MS)"/>
                <a:ea typeface="Calibri (MS)"/>
                <a:cs typeface="Calibri (MS)"/>
                <a:sym typeface="Calibri (MS)"/>
              </a:rPr>
              <a:t>The study explores how cloud computing has transformed education by offering scalable and on-demand resources.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02" t="0" r="0" b="-14318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986933"/>
            <a:ext cx="7656668" cy="3232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Design Objective: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Address the limitations of traditional LMS by enhancing scalability, efficiency, and adaptability using cloud-native technologies.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76380" y="657900"/>
            <a:ext cx="6444374" cy="1167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true">
                <a:solidFill>
                  <a:srgbClr val="FBF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METHODOLOGY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933932"/>
            <a:ext cx="6847284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Proposed Cloud-Native Architecture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5273" y="2941593"/>
            <a:ext cx="6912293" cy="68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Components of the Architecture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0961" y="3994593"/>
            <a:ext cx="7348339" cy="3232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Client Layer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AWS Application Services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Microservices Architecture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Storage &amp; Media Solutions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Security &amp; Monitoring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DAGZc5HdChE</dc:identifier>
  <dcterms:modified xsi:type="dcterms:W3CDTF">2011-08-01T06:04:30Z</dcterms:modified>
  <cp:revision>1</cp:revision>
  <dc:title>Research Paper Presentation</dc:title>
</cp:coreProperties>
</file>

<file path=docProps/thumbnail.jpeg>
</file>